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72" r:id="rId4"/>
    <p:sldId id="258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9" d="100"/>
          <a:sy n="6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096D30-65A9-458B-A2A2-92E5CEC78B03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161537-E4E4-48CA-A9D8-5E29251263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the Oregon Brew Crew</a:t>
            </a:r>
          </a:p>
          <a:p>
            <a:r>
              <a:rPr lang="en-US" dirty="0" smtClean="0"/>
              <a:t>August 2013</a:t>
            </a:r>
          </a:p>
          <a:p>
            <a:r>
              <a:rPr lang="en-US" dirty="0" smtClean="0"/>
              <a:t>Aaron Hanson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round out beer flavor, but generally keep this low.</a:t>
            </a:r>
          </a:p>
          <a:p>
            <a:r>
              <a:rPr lang="en-US" dirty="0" smtClean="0"/>
              <a:t>Range: 0-150 ppm</a:t>
            </a:r>
          </a:p>
          <a:p>
            <a:r>
              <a:rPr lang="en-US" dirty="0" smtClean="0"/>
              <a:t>Portland water: 3.8 ppm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9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Chlorine vs. Chloride</a:t>
            </a:r>
          </a:p>
          <a:p>
            <a:r>
              <a:rPr lang="en-US" dirty="0" smtClean="0"/>
              <a:t>Chlorine </a:t>
            </a:r>
            <a:r>
              <a:rPr lang="en-US" dirty="0"/>
              <a:t>Cl</a:t>
            </a:r>
            <a:r>
              <a:rPr lang="en-US" baseline="-25000" dirty="0"/>
              <a:t>2</a:t>
            </a:r>
            <a:r>
              <a:rPr lang="en-US" dirty="0"/>
              <a:t> + H</a:t>
            </a:r>
            <a:r>
              <a:rPr lang="en-US" baseline="-25000" dirty="0"/>
              <a:t>2</a:t>
            </a:r>
            <a:r>
              <a:rPr lang="en-US" dirty="0"/>
              <a:t>O → </a:t>
            </a:r>
            <a:r>
              <a:rPr lang="en-US" dirty="0" err="1"/>
              <a:t>HOCl</a:t>
            </a:r>
            <a:r>
              <a:rPr lang="en-US" dirty="0"/>
              <a:t> +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Chlorine hydroxide (</a:t>
            </a:r>
            <a:r>
              <a:rPr lang="en-US" dirty="0" err="1" smtClean="0"/>
              <a:t>HOCl</a:t>
            </a:r>
            <a:r>
              <a:rPr lang="en-US" dirty="0" smtClean="0"/>
              <a:t>) is an oxidizer</a:t>
            </a:r>
          </a:p>
          <a:p>
            <a:r>
              <a:rPr lang="en-US" dirty="0" smtClean="0"/>
              <a:t>Chloride ion is good. Enhances flavor and fullness of beer</a:t>
            </a:r>
          </a:p>
          <a:p>
            <a:r>
              <a:rPr lang="en-US" dirty="0" smtClean="0"/>
              <a:t>Brewing range: 0-250 ppm</a:t>
            </a:r>
          </a:p>
          <a:p>
            <a:r>
              <a:rPr lang="en-US" dirty="0" smtClean="0"/>
              <a:t>Bull Run water has 2.8 ppm</a:t>
            </a:r>
          </a:p>
          <a:p>
            <a:endParaRPr lang="en-US" dirty="0"/>
          </a:p>
          <a:p>
            <a:endParaRPr lang="en-US" baseline="30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Chloride</a:t>
            </a:r>
            <a:endParaRPr lang="en-US" dirty="0"/>
          </a:p>
        </p:txBody>
      </p:sp>
      <p:sp>
        <p:nvSpPr>
          <p:cNvPr id="4" name="AutoShape 5" descr="data:image/jpeg;base64,/9j/4AAQSkZJRgABAQAAAQABAAD/2wCEAAkGBxQHBhUUBxQWFhQWGB8aGRgYGRoeIBocGxwYGyIhICAaHygiIB8lGx8fITYhJykrLjIwIB8zOjUsNygtLisBCgoKDg0OGxAQGywkICQwLDQ0NDE0MjU4NDc2LDAsLDc2LC0sLzQyMCwsLywyNDAsLCwsNCwsLDQsNCwsNCwsLP/AABEIAKMBNQMBEQACEQEDEQH/xAAcAAEAAgIDAQAAAAAAAAAAAAAABgcDBQECBAj/xABMEAABAwIEAwUDBwgGCAcAAAABAAIDBBEFBhIhMUFRBxMiYXEUMoEjQlJicqGxCBU0NnSRs8EWFzNzgsM3kpOissLR8CRDVYPS0/H/xAAbAQEAAgMBAQAAAAAAAAAAAAAABAUBAgMGB//EAD0RAAIBAgQDBAkDAgQHAQAAAAABAgMRBBIhMQVBURNhcYEUIjKRobHB0fAGQuEV8SNSYnIzNZKistLiFv/aAAwDAQACEQMRAD8AvFAEAQBAEAQBAEAQBAEAQBAEAQBAEAQBAEAQBAEAQBAEAQBAEAQBAEAQBAEAQBAEAQBAEAQBAEAQBAEAQBAEAQBAEAQBAEAQHlpcRiq5XNp5GlzTZzb+Jp82ncfELVTi9EztUw9WnFSnFpPZ8n57HqWxxCAIAgCAIAgCAIAgCAIAgCAIAgCAIAgCAIAgCAIAgCAIAgCAIAgCAIAgCAIAgCAr/tNysauL2vCxaaMeMN2Lmj5wt85v4egCg4uhf147o9T+nuKKm/Ra3sy2vyfTwfz8WQXCs91uG2DZjI0fNl8f3nxfeocMVVjzv4npcTwLA19XDK+sdPht8Cycj50fmaZzJYNJYLue11278NjuCd7DfgVPw+JdV2seQ4xwWGBipxqXvsmtfxeRMVLKAIAgCAIAgCAIAgCAIAgCAIAgCAIAgCA8+IVrMOony1RsxjS4nyH81rKSirs60KM61SNOC1bsR6LNUzIxLiNFJFTG3ype0loNrOfGPE0b7ney4KvLeUbLr/Bay4VRbdOlXUqi/bZq/cpbN9OpscWxKppKkDDqQzsLQdYlYze52s7fhY3810nOafqxv5kTC4bDVIXq1sjvtlb87o8mCZjlxHGn09VSmIxtDnnvWv06vdB0jiRc2vfZaU60pTcXG1u874zh1Khh414Vcyk7L1Wr23evQkakFSEAQBAEAQHDnBjbvNgOJKGUm3ZESxvtDo8MuIHGd/SOxHxdwt6XUWpi6cdtS8wn6exlfWSyL/Vv7t/fYi1FmutznjLYKAinjO7zH7zWC1zrPPewsBuQo0a9SvPLHRF1W4TguGYd16qzy5X2b5afO99Llp08Ip4A2Lg0WHP7zuT5qySsrI8VObnJyluzIsmoQBAEBTmecjvpMaYcGZeOd+lrR8x53t5Ntcg8gDwtvVYjDNT9RaM9/wAH45Cph5LEStKCu31X35d+nU2NK2r7NpD3rRPRvcC5zRYtJAF+rTsNjcHbcErddphu+JEqPCccWjyVUtE+a38/LVd6LCwXGYcco+8w14c3mOBaehHIqfTqRqK8TyuLwdbCVOzqqz+fgzYLcihAEAQHSKQSsvEQRuLg34Gx4dDssJ32NpRcXaSsY31ccc4ZI9geeDS4XPw4pmV7XNlRqOOZRdutjK94jYTIQAOJPJZNEm3ZHSnqGVLL07muHVpBH3LCaextOnODtNNPvMqyaGEVcZqNAezX9HUL/u4rGZXtc6djUy58rt1tp7zMsnMIAgCAIAgCAIDU5qwo43l+WCMgOe3wk8NTSHC/lcBcq0M8HEncNxSwuKhWa0T18GrP4MjmP4xVVOWJ2VFG6J3dOEj3vboAsb6dJJcTwA5EjfZcKlSbptONtC2wWDwsMZTnCspLMrJJ330vfa3P5EhlxD805TE1RxjgBIPN2kWHxdsu7nkp5nyRVRw/pON7KH7pP3X+iOuUsNOHYM32reaX5SVx4l79zf04fBYowyw13erM8TxKrYh5PYj6sV3L77mDtBkMWT6gxEggNsQbH329FjEu1JnXgcVLH001da/JmoxrAThOCuq6aeX2qICR0heSJLblpZfToO4DRa2y5VKWSGdN5kT8Jj1iMQsLOEeylolZXXRp736t95kqaX89Z00TvkbCaRj3Ma4t1Xe6wJG4HWxF7DksuOerZvSxpTq+i8PzxinLtGk2r29Vfmtzz4PgLavFaumqpJnU0D293H3jhYyMDjcg6iBbYXsLk7krWnSTlKDbsjrisfKnRo4iEYqpNO7suTtttrzdr7cjcZEkd+apI5XOf3NRJE1zjc6Wu2uefFdcM3lafJtEDjMY9tGcUlnhGTttdrUkikFQRzPzaZ+XHjG36Gn3CPe1jhpHP04Wvw4iPicnZvOW3BHiVi4vDq759Lc7vl9+uxQr4zHbWCLi4uOI6jyVLY+nKSezLz7PctfmDBgZx8tLZz/q9G/Dn5k+SucLR7OGu7Pm3HOJemV7R9iOi7+r8/kSpSSkK27Se1aPKk5p8KYJ6rmCTojuNtVt3O4eEEbcxtcCJQ1ua8Zb3tK0xMO4aW08f3S+P96A4Z2kYzkyra3O9N3kbj7xa1pP2XxfJkgfNtfzHFAXHlvH4MzYS2owl+qN22+xa4cWuHJw/wChFwQUBtEB1ewSMIeAQdiDwIQym07ogWNZKkwysNTkx5jkG7ob+F3kL7W+qdulrBQamGcXnpaPoenwnGqden6PxBZo8pc14/da9bmwyrnhmKy9zire4qRsWOuA4+WrcH6p39V0o4lT9WWjIvEuBzw67ai89PquXjbl3rTwJepRQhAarHaOor2tjoJRDG6/evAJkt4bBnJtxqu7iNrLlUjOWkXZcybg62Ho3nVhmkrZV+3nv1tppz1uaDKNX+bezISx8Y2TOF+rXykfeuNCWXD36X+pacUo9vxfs3+5wXvjE0kHsH5ltiUM0zntvNWCJzw2R3vHvPqu28Nxtz3XFdlk9ZN9Xb6llP8AqHpF6U4xSfq08yTaW3q9666m3xmFk0+GwYhMZKV4dd5O0zmtb3epwPO9+O5XWok3CMndfPoV+EnOMcVWpQy1FbT/ACpt5rLu+B6KqGDAs20rcKDY3TamSRs2DmBpLXFo2BDuB4m7uK2ahTqxUdLnOnOvi8DWlXvJQs03yd7NJ963XgSupjM1M5sTiwlpAcOLSRa4vzHFSWrqxR05KM1Jq6T26le5mw6iwTChBGz/AMUQ0tnILSJCdnulOzfECbavgoNWFOEcv7uv8nquH4jG4qt2zf8Aha3jvpbZQW+mmxYkAIhb3hubC5HM24qctjyk7ZnbYj1dmKZuPSUuG04kka1rg4v0tAde5cbbWNgALk38lwlWlncIq7LWjw6i8NHE1amWLbVrXem1vj4CnzK40FV7bD3c9KwvdHquHDS5zS1wHA26bIqzyyurNCpwyPaUuznmhUaSdtVqk7rqr+Z4pM3zwYdHVVNLppXaNTu8BeA6w1Btvd1Hbe5FjtfbR4iSipuOhIjwihOrLDQq3qK9lbTTle+9t+S7z1f0jnpq+EYpTCOGd/dsd3gLmudfSHtA2J6Am3Vb9tNSWaNkzj/TqFSlN0auacFdq1k0t7Pu71qSdSCmCAIDy4pQNxTDpIam+mRpabcRfmPMcVrOKnFxfM7YavKhVjVhvF3I9/RmorIWRYzV95TtIuxsYa6QNIID3XO2wvbj964djNrLOV0Wv9Tw9OTq4ejlm76t3Ub72Vv7G3zFhP56wzuS4NaXMLri92tcHWtccbLrVp545SBgcX6LW7W13Z28WrXNouhDI32i/qXUfZb/AMbFHxX/AAmW/Av+YU/F/JmA5YnqqdsOIVZfStI8GgB72ixDXvvuBYXIFysdjJrLKWn5zOv9ToU5OtSo2qO+t9E3u1H6X0NvHhOjMbqkOFjCItFuFnF17387WsuvZ/4mfusV7xd8IsPbaTlfysc4bhRosWqZi6/flh02tp0N08b734pCGWUpdRXxSq0KVK1sl/O7ucYDhRwmOUOdq7yZ8vC1tZvbib26pTp5L97bGNxaxDg0rZYxj7uZ482Zrhy1TfLeKUjwRg7nzPRvn62utK1eNJa7kjhnCq2On6ukVu/zd/jI5gmV5sx1wq843txjg4ADlccm/V4nn0MenQlVeer7i3xnFKGBpvC4Dzl9nzffsuXdL8Ry/BiNVDJUsGqB12WsNgDZp6tBsbdQOVwZcqUZNNrYoaHEK9CE4QlpNa/fx5eD8DaLoQjTZyxr+juV6ip2vFGS2/AvPhaD6vICAqfsBy23EppsSxYd5J3hbGX7+Owe+Tfi46gAeXi+AF4oDxYzhUWN4Y+DE2B8cgsQfxHQg7gjcFAUb2UVMmTe1CfDalxMcjnMHTUwF7H+Wpm3+IdEBf6AIAgI/mnKMGZIflxolAs2Vo3HkfpDyPwIXCth41VruWnDeL18DL1dY84v6dH+O5F6PMNXkyqEOag6WAmzJ27kD1+d6HxDfiLKNGtUoPLU1XUuqvD8JxODrYJqM+cX+aeK08HcsGhrY8QpRJRPa9juDmm4/wD3yU6MlJXR5atRqUZuFRNNcmZ1sciH5Uw51Z2dCCUFjnsmb4gRbU+SxIO/MFRaMM1DL4l9xPERpcV7aOqi4PTuSOlLmZlFgrYKmmmFQyMR9wInEOIGnwkAtLD1vw6rCrKMMrTv0sbVOGTq4h14VI5G75sy01vqt7rw3Ok1K7CMqUsOLwd/CBacAFzo7gkFobyaTYkcuHFYcXCnGMldczaFWOJxtarQqZJ/s5J9U79d0nz3MOB0MNZjcH9HoHR00GqR8jmOHePc0sa0F/iOm5Nzw8r74pxi5rIrJHTGV61PD1PSqilUnZJJp5Undt20V9ES19aainmGGi8sd2gPBDS8C432u29twpWa6eXdFEqKhKDrP1ZWelr2vr59zI1WZpbX4K6GenmNU9hYYO6d7xFvePh0X3vfgo8q6lDK079LFxS4VKjiFVjUiqad82Zbb7b3tytuSXAaR1BgkMVQbuZG1rvUNAPwUinFxgkynxtWNbETqQ2bbXvIxLi4wfPFS6pY8xGKIOexpdoNnWuG72O+/UDqozqZK0m1pZFzHCPE8OpRhJZlKdk3a+17N6XWnlc6TB+LQYhVMjeyN9KYYg5pDpNLXku08QCTYdUd5qc7aWsjaLhhpYbDOSclNSlZ6K7StfwWpkzFC5/Za1rGuLu5g8IBvs6K+3HZZqp+j27l9DXATiuMuTatmqa+UuZsM7ROl9i7oE2roSbAmwGu5Pl5rfEJvL/uRF4RKMe3u7XpT+hJVIKcIAgCAIAgCA6TRNnjLZmhzTxBAIPwKw0nozaM5QeaLszusmoQBAQ/N2c/zdOKbBG99VONrDcMPnbi76vxPQxa+JyvJDWRf8L4N28fSMQ8tJfH+O/3d3TKeTDS1PtWYXd7VOOrfcMP83DrwHLhdYo4azzz1ZtxPjKqQ9Gwqy01p4/x8Xz6EzUs88EAQEC7cr/1aVOnrFf072P+dkBh7Brf1cxaePeSX9dZ/lZAWGgCA+fce8X5RrPZ+PfQ3/2Md/8AdugPoJAEAQBAYK2kZXUxjrGB7HcWuFwf++qxKKkrM6Uq06U1Om2muaK/rcuVWT6oz5Tc6SEm74Hb7enzvUeIee6gyozovNS1XT8/uepo8SwvEoKjjkoz5SX5p5+r4aElyrm+DMcVoTomAu6Jx39Wn5w8x8QFIo4iNXbcp+JcIr4F3lrHlJfXo/xXJEu5VBAEAQBAEAQGupcL9nxuafVfvWsbpt7ujVzvve/QLmoWm5dbEupis+HhQt7Lk79b25eRsV0IgQBAEAQBAEAQBAEAQBAcE2G6Ar/H82y41Wmkybdzjs+ccGjmWnkPr/6tzYqDUxEpvJS9/wCfnQ9TguE0sLT9K4houUevivp/1aXRvspZRiy5DqHjncPHIePo3oPvPPlbtRw8aa7ys4nxerjZW2gtl9+r+XIkakFSEAQBAarNODjMGXZ6aSw72MtBPJ3Fp+DgD8EBTfYjmgZZxKbDMxfIudJdmvYNl2a5hPDxWFuVweOoIC+UBrMxY9BlzCnz4q8NY0fFx5NaObj0/kgKV7HqKXN3aJPilc2zGOc4dO8kBa1gNtwyMnzHg6oC+o5Wy37og2JBsb2I4g+Y6IDugCAIAgCAiOasjx4vJ32Gu7ipG4e24DiOGq24P1hv6qLWwyn60dGXvDeOVMMuyrLPT6Pl4X+T08DW4NnSXCaz2bOjCx/Bs1tnDqbbEfWG3UCxK508TKDyVfeTMVwWliafpHD3dc4814fZ+V9ET6N4kYDGQQRcEbgg9FOTueXlFxdnudkMBAEAQBAEAQBAEAQBAEAQBAEAQBAV7mztA/NGZWRUgD449pht4ieQPIt4+u3JQa2LyVElstz1XDP0/wCk4SVSppKXs93e/H5anmq8Tqe0CqdDgt4aMG0kpG7vI2/4AfU77aynPEPLDSJ2pYbDcGgquI9eq9l0/OvuJzgGBw4BQiPD22HznH3nHq4/9gKZTpRpq0TzeNx1bGVO0qvwXJeBsl0IYQBAEBoc4Ztp8oYYZcVdudmRj3pD0aPxPAfuQEU7N6zFMx4w+vxl3c0cjdMVMRxbxa4cCOus+9fYBumwHv7Q+zKnzme8B7mpAt3rRcOA4B7bi/QG4I24gWQEGp8lZjwRnd4VWB0Y2b8qSAOVhK3w7chsgO9L2P1+YK8SZ5rS4D5rXOkdbmAXgNZ8A4eSAuLBcIhwPDGQYWwMiYLAD7yTxJPEkoCq8aybiGRMTfWZEkfPE8l81NIS8uubnbjJz3/tB1dcoCYZD7RabOEehh7qpA8UDzvtxLDtqH3jmAgJkgCAIAgCA8GM4PDjdGY8SYHN5dWnqDxBWlSnGatJEnCYythanaUpWfz8UQJ1PWdnsmqkvU0NyS3mwcf8J+sPCeYBIUK1TDbaxPUKpguMq0/8Ot16/fw3XJsm+X8wQZgpdeHPvb3mHZzb9R/PgVMpVY1FeJ5vG8Pr4OeSqvB8n4P8ZtV0IQQBAEAQBAEAQBAEAQBAEAQBARzPWYhl3BS6MjvX+GMefN3o0b+thzUfEVuzhfmW3BuHPG4hRfsrV/bz+VyioIJMQqbQNfJI43sAXOJ5nbcqmScnpqz6XOpTowvJqMV5Itvs0wOtwVrhiOlsL9+7Ju4O6i2wuOIv0VphKVWHtbHhf1BjsFimnSu5rnyt0137ieqaeYCAIAgIZ2g9oMOT4QyMd9Vyf2cDeO+wc+3Bt+A4uOw5kAVhk2NmNZ2dUdpJcZr2jjkFo43AnwvafdA5NO176rkqN6VDPkZdvgOJ9FWIjZ31stXbr3+C/hfQXopJSBAEAQBAEBX3aH2bU2PB1TSvFJVM8ffjZpLd7vsRY/XG4242ssNpK7NoQlOSjFXbInkrtdfhtQKXO/iANmVTQdwNgXi1yPrAX4XHErWFSM1eLO+KwdfCzyVo2f5zLopqhlXTtfSua9jhdrmkEOB4EEbELcjGVAEAQBAcEXG6AguYMjOhqvacou7mcb6AbNd5DkL/AET4T5KFVwrTz0tGelwPHIyh6Pjlng+fNffxWviZstZ6FTU+z5ib3FSDp32a4/H3Seh2O1jvZbUsVd5amjNOIcCcIdvhXnpvXvX3Xx6rmTVSzzoQBAEAQBAEAQBAEAQBAEAQEVxTJjMdxjvsckc9o2ZE3wtDfM8SSdyRbpwCjTwyqSzTfkXeH4zPCUOyw0Um95PVt+G2m2tyQYdhsWGQ6cPjZG3o0AX9ep8yu8YRirRVirr4mrXlmqycn3mizhnqkyfLG3GS8GQEt0t1e7YHn5hbHAksb+8jBbwIv+9AdkBFsWz9SYTmZlFWGTv5HMa0BlxeQgN3v1KAy5/r63D8vl2VIRLO5zWDnoDjbWG8HWNuJsL6jsCgNF2f9nDcCqTV5gf7RXv3c9xuIyeOm/F3IvPoLC9wNvnLJUWY2a4yI5xwfbZ1uThz9eI8+CjV8NGrrsy74VxqrgnlfrQ6dPD7bfMhVDj1fkSURYxGZIBs252t9R/p808OgUSNWrh3lmrr85noa2AwHFourh5ZZ8/5j9V72TjCc+UWJgfK924/Nl8P3+796mQxVOXO3iecxPAcbQ/ZmXWOvw3+BJY5BKy8ZBHUG6kJ3KeUXF2asdkMGOaZtPHqncGgc3EAfvKw2lubQhKbtFXfcRPHO0Wkw1pFK7v38hH7vxedrel/RRqmMpx21LzB/p3F13eayLv392/vsQ9zsR7QpbAd1TX82s49eMjhb0v9G6if42J7l+e8v0uHcGje+ap73/8AK+nUmlH2fUceAmmromzB+73uFnF3VpG7LXNrHa53NzefRoxpKyPJ8S4nVx1TNPRLZdP56sgFRgmJdk87psuudV4fxfC65cwczYDY2/8AMaLfSbYBdiuLHyXnalzjR6sLfZ7R44nbPZ8ObfrC4+OyAkiAIAgCAIDS5lyxBmOmtWts8e7I33m/9R5H8d1xq0Y1FqWPD+J18FO9N6c09n/PeQ6nxWsyHOIsdBnpL2ZK25LRyFz5fMPwNgoqqVMO7T1j1L+eEwfF4uphnkq84vn+dV5q7LBwzEYsVpBJh7w9h5j8COIPkVOhOM1eJ5bEYarh5unVjZo9S2OAQBAEAQBAEAQBAEAQBAEAQFDflL/p9F9iT8Y0BedH+iM+yPwCAzID5/7Rf9PFH/e0v8RqA+gEAQBAdJoW1ERbO0OaeIcAQfUFYaT0ZtCcoPNF2fcRfFOzyixA3bGYndYjb/dN2/uCjzwlKXK3gXWG/UOOo6OWZf6tfjo/iaP+q91LKThVa+P/AAm/72uH4Lj6E17MrFj/APqI1FatQUvP6NP5mU5Hri2xxOW3rJ/81n0ar/nf55mn9cwCd/RY/wDb/wCpjj7KxNLqxOrkkPk2x/e5zlhYG/tSuby/VListGio+f0SRIMJyHRYYQWxd44fOlOr7vd+5d4YWnHlfxKrE8extfRzyrpHT47/ABJKBYbKQU5ygCArPOnZY2rrfbMnP9krGnV4bhjz8PcJ6gWO9xuSgPPlTtSfSV/sfaHH7NUt271wDWP5Xdybf6Y8B391AWm1wc27dwUBygCAIAgMdRA2phLKhoc1wsWuFwR5grDSaszeE5QkpQdmuaK+xPKVRlqrNTkxx0/PgO9wOQv7w8veG9juoM6E6Tz0vcepw/FsPjoLD8QWvKW39vl1RvsqZzhx/wAEvyVQNjG48SOOknj6cRv6rvRxMammzKziXBa2D9detDqvr99vkSV7xG27yAOpUgp0m3ZHZDAQBAEAQBAEAQBAEAQBAUN+Uv8Ap9F9iT8Y0Bnh7c544gBhp2AH9q7l/wC2gO/9e0//AKaf9q7/AOtAQuozK7NnavRVE8Pckz07dFyfdkbvcgcfRAfUaA1uN41FgsANWSXO2ZG0XfIdtmt4k3I8twudSpGC1JeEwVXFStBaLdvZLq2Ycr4wcYy8yoqgGatZIF7ANe9vPyCxRqZ4KTOvEcGsNipUIO9rfFJ/NmnbmKtqKE1VFTRmmF3Bpe4SvYPnAW0i43tx9Vy7ao1nUdPiTnw7BQqLDVKr7TRXssqfTr5/I2eI4872KA4LGZX1NjGDcNa22oueeQA5cSukqrssivciUMBHtKixEsqp7823e1kud+ux0wzF6hmLinx2ONr3sL43xOJa7SRqFnbgi4KxCpPNlmvcZxGEw7oOvhpNpNJqS1V9nppZkgXcqzzmrHt/dWOrRrvysCB+/da5tbHXsn2facr2+FzjEqwYfQPlkBcGNJs0XJtyHmeCTlli2Zw9F1qsaadrvmRqbMFZhtM2fGoIm05LdQY9xkiDiAC64s6xI2CjurUis00rfIt4cPwdeboYepJ1NbXStK2unNeZtsSr5Rifc0BiYWxd650ocQRcts0NcLWtdzt7XbsbrrKcs2WNtr6kGhQpdj2tXM7yypRtppe7unvfRc7PVWPbhNb+ccLil06e8Y19umoA28/VbwlmipdSPiaPYVp0r3ytr3Ox61scDR5sypTZsw/usYjva+l4sHsJ5tdbb0NwbC4KAq9s2JdkM1p71uF32O+qIH9+g+Ruw8rE7AWpljM1NmnDhLg0ge35zeDmHo5vEH7jyuEBuEAQBAEAQEXzVkuHHvlIfkqgbiRvMjhqA4+vEbdLKNWw0amq0Zc8N41WwnqS9an0f0+23zKwzNmOrkpDRYpI13dPIc5puX6eAJHGx8r3tfcKuq1qjXZyex7Ph/DsJGaxlGLWZaJ8r72XK/uttoyw+zfNn58oe5rj8vGOP028NXqOB+B57T8LX7RZXujynH+E+iVO1pr1JfB9PDp7iaKWeeCAIAgCAIAgCAIAgCAob8pf9PovsSfjGgLzpP0Rn2R+AQGZAfP/AGjf6eKP+9pf4jUB9AIDG6Fr5g5zQXNBDXWFwDa9jyvYfuCxZXubKclFxT0fL5e4heU2Ok7KbQ+8YZw31LpbfeolG/o2nR/U9FxNxXGry2zQ+UTe5be0ZOgJ90U7L/Bgv/NdqTXZLwKzHxl6fUXPO/8Ay0PLkeYQ5VpY53tEj4yWNJF3AEnYHc2aQdlrh3anFPc7cYg5Y2tOKbinq+S5avvZ4o6STA82QurZTUe0B0Qc8WfGQNfhDfDpdbfYHhv10UXTqJt3vp4EmVWnisFUjTh2eS0rLaV3bW+t1y1JZVxOmpy2F5jceDmhpI36OBHluFKkm1o7FHSlGMk5RzLo7/RpkeOHTf0gA9rlv3JOrRBe2tu39nZcMks/tPbu+xa+k0fRW+xj7W15dH/qN4x4w6hviM1w33pJNDeJ2vYNaOIHDou3sr1mVrTr1LUob7JXfzu+8jedcNlMDqkTa44SJfZni0bgwA2JbYk3GoXuL2FrKPiIStnvotbFvwnE0syw+S0p3jnXtK/jp3aWduZIX0sOMUkbqyJjwQHNEjQ62oA8xsV3yxmk2iqVWthpyjTm09nZtXt4HuGw2W5GCAIDrIwSMIkAIIsQdwQeRQFU5n7MJcJxH23s3kME4uTBfwvvuQ3VsAT8x3h4W02QGxyR2pR4rU+y5mZ7JWtOkteC1r3dBq3a4/Rd1FiUBY6AIAgCA6Ss7yIi5Fxa44i/Meaw9TaMssk7XKyxfso4nB5/8Mo/5mj/AJVXzwH+R+89jhf1Xyrw84/Z/cir8Ar8rYg2ZsTwYzcPYNbfjp4AjaxtsVG7KrSlmsXax+A4hSdJzVpcno/jzXdcuPK+PMzFhLZafY8Ht+i7mPTmD0VrRqqpHMj5/wARwE8FXdKW3J9UbddSCEAQBAEAQBAEAQBAUN+Uv+n0X2JPxjQF50f6Iz7I/AIDMgPn/tF/08Uf97S/xGoD6AQBAa7AMIbgeEMggJc1l93WudTnO5eq506apxUUS8bi5YqvKtJWbtt3JL6GmdksCJ0UFTOymcSTA0i1ibloda4aenmVy9G5KTt0LBcad1UlSi6i/c7+Ta2b7zZYrl6PEKaJsZdE6D+xfGbGOwAsPqkAAjnZdJ0YySW1tiHhuIVaM5ydpKftJ7Pn7+8x4bl32fERPiE0lRK0FrC/SAwHjpa0AAkbErEKNpZpO7N8RxHPSdGlBQi9Xa+vS7fJdDb1MbpYCIXljjwcADbfodvJdWm1oQKcoxknJXXT+xrvzXN3ur2l2q1r91Fe3G19PC655Jb5vgiX6VRtl7JW/wB0vuemXDxVYY6HEj3oeCHEgC4P2bWt1HRbOF45ZanGOIdOsqtJZWtufzNIMn95G2Ouqp5adtrROLQCBwDnNALh5ei4+j30cm10LJ8Yyt1KdKEZv9yvp4JuyZJwLDZSSlOUAQBAEAQEWzvkOlzlS2r26ZQLMmYBrb5H6TfqnqbWO6Ah2VazFsm4/FQY5G6sppXaYp2m5YBc7udyDQSWO3AB0kgAECZZ+ztBkrChJWeOR9xFEDYvI478mi4u63McSbICrqPEMx59b3uGu9mp3e6RaNvwJBkd9obbckBxX4dmbKUBmFQ6oY3d4a/vrAcbtlbqt9kbeSAnvZd2jMzrTFlS0R1UYu9g917dhqZfe19iDe1xuboDyduOYqnLeX4JMElMT3TaSQGm40ONvEDzAQEyyjVvr8qUktWdUklPE97tt3OjaSdttyUBsWUzI5y+NrQ52znAAE24XPO1zx6lYsr3N3UnKKi27LZdDKsmgQBAEAQBAEAQBAEBwWh3vBAcoAgOC0E7gIDlAEAQBAEAQBAEAQBAEAQBAEAQBAEAQHzzibP6wO3Luaq7oIXlhbyDILlw9HyAi/1kB9CMYI2ARgAAWAGwAHRAdkBXWFdlbMJz46voKgxt1lzYGsFhrFnNLtXukk2AAtt0QGo/KR/Van/aP8t6AsDIn6kUP7JD/CYgN4gCAIAgCAIAgCAIAgCAIAgCAIAgCAIAgCAIAgCAIAgCAIAgCAIAgCAID5/7LfkO22sbN7xNS0eolB/AFAfQCAIAgKj/ACkf1Wp/2j/LegLAyJ+pFD+yQ/wmIDeIAgCAIAgCAIAgCAIAgCAIAgCAIAgCAIAgCAIAgCAIAgCAIAgCAIAgCAoDtLp5MidqkOJUzLxSuDzbrp0Ss8i5hLgT9LyKAu7AsbgzBhzZsJkbIxw4g7g9HDi1w6FAemvrY8OpHSV72xxsF3OcbAD1KAobC8dqc/8Aa8H4LLNFTMLS7Q9zR3ERv4gCP7R21j9PyKAkv5SP6rU/7R/lvQFgZE/Uih/ZIf4TEBvEAQBAEAQBAEAQBAEAQBAEAQBAEAQBAEAQBAEAQBAEAQBAEAQBAEAQBAa7H8EgzDhjoMWYHxu5cwRwIPEEdQgKhq+xGqwyrL8o15ZfhrL43AdC+K9/9UIDEOxrEsXmH9J8RDmA7eOaY/ASaQEBauTso02T8O7rCGm7rF8jt3vI5uPlyAsBc9TcDWdp2S3Z3wmKKGVsWiTXctLr+FzbbEdUBI8v4ecJwGnge7UYYWRlwFr6GNbe3K9roD3o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3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709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Chlorine hydroxide and chloramine react with phenols to produce </a:t>
            </a:r>
            <a:r>
              <a:rPr lang="en-US" dirty="0" err="1" smtClean="0"/>
              <a:t>chlorophenols</a:t>
            </a:r>
            <a:endParaRPr lang="en-US" dirty="0" smtClean="0"/>
          </a:p>
          <a:p>
            <a:r>
              <a:rPr lang="en-US" dirty="0" smtClean="0"/>
              <a:t>Chlorine is very electrophilic (wants to be around a lot of electrons) and the ring in phenol has a lot of electrons</a:t>
            </a:r>
            <a:endParaRPr lang="en-US" dirty="0" smtClean="0"/>
          </a:p>
          <a:p>
            <a:r>
              <a:rPr lang="en-US" dirty="0" smtClean="0"/>
              <a:t>Portland water contains chloramine</a:t>
            </a:r>
          </a:p>
          <a:p>
            <a:r>
              <a:rPr lang="en-US" dirty="0" err="1" smtClean="0"/>
              <a:t>Campden</a:t>
            </a:r>
            <a:r>
              <a:rPr lang="en-US" dirty="0" smtClean="0"/>
              <a:t> tabs (potassium </a:t>
            </a:r>
            <a:r>
              <a:rPr lang="en-US" dirty="0" err="1" smtClean="0"/>
              <a:t>metabisulfite</a:t>
            </a:r>
            <a:r>
              <a:rPr lang="en-US" dirty="0" smtClean="0"/>
              <a:t>) 1 per 20 gallons removes chlorine and chloramine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Chlorophenols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71109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14" y="5007780"/>
            <a:ext cx="29432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8200" y="4638448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30000" dirty="0" err="1" smtClean="0"/>
              <a:t>+</a:t>
            </a:r>
            <a:r>
              <a:rPr lang="en-US" dirty="0" err="1" smtClean="0"/>
              <a:t>Cl</a:t>
            </a:r>
            <a:r>
              <a:rPr lang="en-US" baseline="30000" dirty="0" smtClean="0"/>
              <a:t>- 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373284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Dave can ignore this slide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Brew like a Londoner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877236"/>
              </p:ext>
            </p:extLst>
          </p:nvPr>
        </p:nvGraphicFramePr>
        <p:xfrm>
          <a:off x="152400" y="2362200"/>
          <a:ext cx="8839199" cy="4244656"/>
        </p:xfrm>
        <a:graphic>
          <a:graphicData uri="http://schemas.openxmlformats.org/drawingml/2006/table">
            <a:tbl>
              <a:tblPr/>
              <a:tblGrid>
                <a:gridCol w="1249988"/>
                <a:gridCol w="883612"/>
                <a:gridCol w="1143000"/>
                <a:gridCol w="1524000"/>
                <a:gridCol w="990600"/>
                <a:gridCol w="762000"/>
                <a:gridCol w="609600"/>
                <a:gridCol w="1676399"/>
              </a:tblGrid>
              <a:tr h="773354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City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Calcium</a:t>
                      </a:r>
                      <a:br>
                        <a:rPr lang="en-US" sz="1500" dirty="0">
                          <a:latin typeface="Verdana"/>
                        </a:rPr>
                      </a:br>
                      <a:r>
                        <a:rPr lang="en-US" sz="1500" dirty="0">
                          <a:latin typeface="Verdana"/>
                        </a:rPr>
                        <a:t>(Ca</a:t>
                      </a:r>
                      <a:r>
                        <a:rPr lang="en-US" sz="1500" baseline="30000" dirty="0">
                          <a:latin typeface="Verdana"/>
                        </a:rPr>
                        <a:t>+2</a:t>
                      </a:r>
                      <a:r>
                        <a:rPr lang="en-US" sz="1500" dirty="0">
                          <a:latin typeface="Verdana"/>
                        </a:rPr>
                        <a:t>)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Magnesium</a:t>
                      </a:r>
                      <a:br>
                        <a:rPr lang="en-US" sz="1500" dirty="0">
                          <a:latin typeface="Verdana"/>
                        </a:rPr>
                      </a:br>
                      <a:r>
                        <a:rPr lang="en-US" sz="1500" dirty="0">
                          <a:latin typeface="Verdana"/>
                        </a:rPr>
                        <a:t>(Mg</a:t>
                      </a:r>
                      <a:r>
                        <a:rPr lang="en-US" sz="1500" baseline="30000" dirty="0">
                          <a:latin typeface="Verdana"/>
                        </a:rPr>
                        <a:t>+2</a:t>
                      </a:r>
                      <a:r>
                        <a:rPr lang="en-US" sz="1500" dirty="0">
                          <a:latin typeface="Verdana"/>
                        </a:rPr>
                        <a:t>)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Bicarbonate</a:t>
                      </a:r>
                      <a:br>
                        <a:rPr lang="en-US" sz="1500" dirty="0">
                          <a:latin typeface="Verdana"/>
                        </a:rPr>
                      </a:br>
                      <a:r>
                        <a:rPr lang="en-US" sz="1500" dirty="0">
                          <a:latin typeface="Verdana"/>
                        </a:rPr>
                        <a:t>(HCO</a:t>
                      </a:r>
                      <a:r>
                        <a:rPr lang="en-US" sz="1500" baseline="-25000" dirty="0">
                          <a:latin typeface="Verdana"/>
                        </a:rPr>
                        <a:t>3</a:t>
                      </a:r>
                      <a:r>
                        <a:rPr lang="en-US" sz="1500" baseline="30000" dirty="0">
                          <a:latin typeface="Verdana"/>
                        </a:rPr>
                        <a:t>-1</a:t>
                      </a:r>
                      <a:r>
                        <a:rPr lang="en-US" sz="1500" dirty="0">
                          <a:latin typeface="Verdana"/>
                        </a:rPr>
                        <a:t>)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SO</a:t>
                      </a:r>
                      <a:r>
                        <a:rPr lang="en-US" sz="1500" baseline="-25000">
                          <a:latin typeface="Verdana"/>
                        </a:rPr>
                        <a:t>4</a:t>
                      </a:r>
                      <a:r>
                        <a:rPr lang="en-US" sz="1500" baseline="30000">
                          <a:latin typeface="Verdana"/>
                        </a:rPr>
                        <a:t>-2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Na</a:t>
                      </a:r>
                      <a:r>
                        <a:rPr lang="en-US" sz="1500" baseline="30000">
                          <a:latin typeface="Verdana"/>
                        </a:rPr>
                        <a:t>+1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Cl</a:t>
                      </a:r>
                      <a:r>
                        <a:rPr lang="en-US" sz="1500" baseline="30000">
                          <a:latin typeface="Verdana"/>
                        </a:rPr>
                        <a:t>-1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Beer Style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02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Pilsen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10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3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Pilsener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Dortmund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225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40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220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120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60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60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Export Lager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Vienna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163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68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243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216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8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39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Vienna Lager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Munich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109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21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171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79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2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36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Oktoberfest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London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52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32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104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32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86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British Bitter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Edinburgh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100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18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160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105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20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45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Scottish Ale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Burton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352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24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320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820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44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16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India Pale Ale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Dublin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118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319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54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12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/>
                        </a:rPr>
                        <a:t>19</a:t>
                      </a:r>
                      <a:endParaRPr lang="en-US" sz="150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/>
                        </a:rPr>
                        <a:t>Dry Stout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25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Portland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1.9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0.7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0.4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3.8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1.9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Amazing</a:t>
                      </a:r>
                      <a:endParaRPr lang="en-US" sz="1500" dirty="0"/>
                    </a:p>
                  </a:txBody>
                  <a:tcPr marL="16327" marR="16327" marT="16327" marB="163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93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Calcium carbonate (chalk) raises pH and adds calcium.</a:t>
            </a:r>
          </a:p>
          <a:p>
            <a:r>
              <a:rPr lang="en-US" dirty="0" smtClean="0"/>
              <a:t>Calcium sulfate (gypsum) lowers pH and adds calcium + sulfate.</a:t>
            </a:r>
          </a:p>
          <a:p>
            <a:r>
              <a:rPr lang="en-US" dirty="0" smtClean="0"/>
              <a:t>Calcium chloride lowers pH and adds calcium + chloride</a:t>
            </a:r>
          </a:p>
          <a:p>
            <a:r>
              <a:rPr lang="en-US" dirty="0" smtClean="0"/>
              <a:t>Sodium bicarbonate raises pH and adds sodium. If you’re brewing a beer dark enough to think about using this over calcium carbonate, consider adding the dark grains at mash-out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mineral additions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54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Calcium carbonate 38 ppm Ca</a:t>
            </a:r>
            <a:r>
              <a:rPr lang="en-US" baseline="30000" dirty="0" smtClean="0"/>
              <a:t>+2</a:t>
            </a:r>
          </a:p>
          <a:p>
            <a:r>
              <a:rPr lang="en-US" dirty="0" smtClean="0"/>
              <a:t>Calcium sulfate 49 ppm Ca+2, 120 ppm SO4-2</a:t>
            </a:r>
          </a:p>
          <a:p>
            <a:r>
              <a:rPr lang="en-US" dirty="0" smtClean="0"/>
              <a:t>Calcium chloride 49 ppm Ca+2, 86 ppm </a:t>
            </a:r>
            <a:r>
              <a:rPr lang="en-US" dirty="0" err="1" smtClean="0"/>
              <a:t>Cl</a:t>
            </a:r>
            <a:r>
              <a:rPr lang="en-US" dirty="0" smtClean="0"/>
              <a:t>-</a:t>
            </a:r>
          </a:p>
          <a:p>
            <a:endParaRPr lang="en-US" dirty="0"/>
          </a:p>
          <a:p>
            <a:r>
              <a:rPr lang="en-US" dirty="0" smtClean="0"/>
              <a:t>You can use a brewing calculator online or in </a:t>
            </a:r>
            <a:r>
              <a:rPr lang="en-US" dirty="0" err="1" smtClean="0"/>
              <a:t>Beersmith</a:t>
            </a:r>
            <a:r>
              <a:rPr lang="en-US" dirty="0" smtClean="0"/>
              <a:t> to figure out your optimal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Teaspoon additions per 5 gallons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49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Portland water doesn’t have very many minerals.</a:t>
            </a:r>
          </a:p>
          <a:p>
            <a:r>
              <a:rPr lang="en-US" dirty="0" smtClean="0"/>
              <a:t>This is both good and bad</a:t>
            </a:r>
          </a:p>
          <a:p>
            <a:r>
              <a:rPr lang="en-US" dirty="0" smtClean="0"/>
              <a:t>Use yeast nutrient and </a:t>
            </a:r>
            <a:r>
              <a:rPr lang="en-US" dirty="0" err="1" smtClean="0"/>
              <a:t>Campden</a:t>
            </a:r>
            <a:r>
              <a:rPr lang="en-US" dirty="0" smtClean="0"/>
              <a:t> Tabs</a:t>
            </a:r>
          </a:p>
          <a:p>
            <a:r>
              <a:rPr lang="en-US" dirty="0" smtClean="0"/>
              <a:t>Experiment with adding some calcium chloride or calcium sulfide to your mash</a:t>
            </a:r>
          </a:p>
          <a:p>
            <a:r>
              <a:rPr lang="en-US" dirty="0" smtClean="0"/>
              <a:t>If you have a really dark beer and are concerned about efficiency, set some of the dark grain aside or add calcium carbonate</a:t>
            </a:r>
          </a:p>
          <a:p>
            <a:r>
              <a:rPr lang="en-US" dirty="0" smtClean="0"/>
              <a:t>RDWHAHB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TL;DR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2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composition of minerals and salts in your brewing water affects pH</a:t>
            </a:r>
          </a:p>
          <a:p>
            <a:r>
              <a:rPr lang="en-US" dirty="0" smtClean="0"/>
              <a:t>Mostly applicable for all-grain</a:t>
            </a:r>
          </a:p>
          <a:p>
            <a:r>
              <a:rPr lang="en-US" dirty="0" smtClean="0"/>
              <a:t>Contribute flavor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water chemistry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Mash pH and  alkalinity</a:t>
            </a:r>
          </a:p>
          <a:p>
            <a:r>
              <a:rPr lang="en-US" dirty="0" smtClean="0"/>
              <a:t>Important minerals/ions</a:t>
            </a:r>
          </a:p>
          <a:p>
            <a:r>
              <a:rPr lang="en-US" dirty="0" smtClean="0"/>
              <a:t>Chlorine</a:t>
            </a:r>
          </a:p>
          <a:p>
            <a:r>
              <a:rPr lang="en-US" dirty="0" smtClean="0"/>
              <a:t>Water adjustments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7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is important for enzymes during the mash</a:t>
            </a:r>
          </a:p>
          <a:p>
            <a:r>
              <a:rPr lang="en-US" dirty="0" smtClean="0"/>
              <a:t>Ideal mash pH is 5.2-5.5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Mash pH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71784"/>
              </p:ext>
            </p:extLst>
          </p:nvPr>
        </p:nvGraphicFramePr>
        <p:xfrm>
          <a:off x="457200" y="2743201"/>
          <a:ext cx="8305800" cy="1600199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401190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Verdana"/>
                        </a:rPr>
                        <a:t>Enzyme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Verdana"/>
                        </a:rPr>
                        <a:t>Optimum</a:t>
                      </a:r>
                      <a:br>
                        <a:rPr lang="en-US" sz="1300" b="1" dirty="0">
                          <a:latin typeface="Verdana"/>
                        </a:rPr>
                      </a:br>
                      <a:r>
                        <a:rPr lang="en-US" sz="1300" b="1" dirty="0" smtClean="0">
                          <a:latin typeface="Verdana"/>
                        </a:rPr>
                        <a:t>Temperature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Verdana"/>
                        </a:rPr>
                        <a:t>Working pH Range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latin typeface="Verdana"/>
                        </a:rPr>
                        <a:t>Function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559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Verdana"/>
                        </a:rPr>
                        <a:t>Peptidase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latin typeface="Verdana"/>
                        </a:rPr>
                        <a:t>113-131°F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Verdana"/>
                        </a:rPr>
                        <a:t>4.6-5.3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latin typeface="Verdana"/>
                        </a:rPr>
                        <a:t>Produces Free Amino Nitrogen (FAN).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119">
                <a:tc>
                  <a:txBody>
                    <a:bodyPr/>
                    <a:lstStyle/>
                    <a:p>
                      <a:r>
                        <a:rPr lang="en-US" sz="1300">
                          <a:latin typeface="Verdana"/>
                        </a:rPr>
                        <a:t>Protease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latin typeface="Verdana"/>
                        </a:rPr>
                        <a:t>113-131°F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Verdana"/>
                        </a:rPr>
                        <a:t>4.6-5.3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Verdana"/>
                        </a:rPr>
                        <a:t>Breaks down proteins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300">
                          <a:latin typeface="Verdana"/>
                        </a:rPr>
                        <a:t>Beta Amylase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latin typeface="Verdana"/>
                        </a:rPr>
                        <a:t>131-150°F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Verdana"/>
                        </a:rPr>
                        <a:t>5.0-5.6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Verdana"/>
                        </a:rPr>
                        <a:t>Breaks 1-4 links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300">
                          <a:latin typeface="Verdana"/>
                        </a:rPr>
                        <a:t>Alpha Amylase</a:t>
                      </a:r>
                      <a:endParaRPr lang="en-US" sz="130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Verdana"/>
                        </a:rPr>
                        <a:t>154-162°F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Verdana"/>
                        </a:rPr>
                        <a:t>5.3-5.8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Verdana"/>
                        </a:rPr>
                        <a:t>Breaks 1-6 links</a:t>
                      </a:r>
                      <a:endParaRPr lang="en-US" sz="1300" dirty="0"/>
                    </a:p>
                  </a:txBody>
                  <a:tcPr marL="13600" marR="13600" marT="13600" marB="13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261356"/>
              </p:ext>
            </p:extLst>
          </p:nvPr>
        </p:nvGraphicFramePr>
        <p:xfrm>
          <a:off x="1295400" y="4572000"/>
          <a:ext cx="60960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r>
                        <a:rPr lang="en-US" baseline="0" dirty="0" smtClean="0"/>
                        <a:t> malt in distilled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Mash pH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Base Malt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5.7-5.8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Caramel Malt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4.5-4.8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Chocolate Malt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4.3-4.5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r>
                        <a:rPr lang="en-US" baseline="0" dirty="0" smtClean="0"/>
                        <a:t> Malt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4.0-4.2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8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Alkalinity is the ability of water to neutralize acids</a:t>
            </a:r>
          </a:p>
          <a:p>
            <a:r>
              <a:rPr lang="en-US" dirty="0" smtClean="0"/>
              <a:t>Affected by Bicarbonates, Calcium, and Magnesium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Lowers mash pH</a:t>
            </a:r>
          </a:p>
          <a:p>
            <a:r>
              <a:rPr lang="en-US" dirty="0" smtClean="0"/>
              <a:t>Important for many reactions and biochemical processes in mash, boil, and yeast metabolism</a:t>
            </a:r>
          </a:p>
          <a:p>
            <a:r>
              <a:rPr lang="en-US" dirty="0" smtClean="0"/>
              <a:t>Promotes clarity, stability and flavor</a:t>
            </a:r>
          </a:p>
          <a:p>
            <a:r>
              <a:rPr lang="en-US" dirty="0" smtClean="0"/>
              <a:t>Range: 50-150 ppm</a:t>
            </a:r>
          </a:p>
          <a:p>
            <a:r>
              <a:rPr lang="en-US" dirty="0" smtClean="0"/>
              <a:t>Portland water: 1.9 ppm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2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Lowers mash pH</a:t>
            </a:r>
          </a:p>
          <a:p>
            <a:r>
              <a:rPr lang="en-US" dirty="0" smtClean="0"/>
              <a:t>&gt;50 ppm can give a sour/bitter taste to beer</a:t>
            </a:r>
          </a:p>
          <a:p>
            <a:r>
              <a:rPr lang="en-US" dirty="0" smtClean="0"/>
              <a:t>Important yeast nutrient at 10-20 ppm</a:t>
            </a:r>
          </a:p>
          <a:p>
            <a:r>
              <a:rPr lang="en-US" dirty="0" smtClean="0"/>
              <a:t>Portland water: 0.7 ppm</a:t>
            </a:r>
          </a:p>
          <a:p>
            <a:r>
              <a:rPr lang="en-US" dirty="0" smtClean="0"/>
              <a:t>Consider using yeast nutrient to increase magnesium levels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4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Raises mash pH</a:t>
            </a:r>
          </a:p>
          <a:p>
            <a:r>
              <a:rPr lang="en-US" dirty="0" smtClean="0"/>
              <a:t>Acts as a pH buffer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Bicarbonate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9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Enhances hop bitterness</a:t>
            </a:r>
          </a:p>
          <a:p>
            <a:r>
              <a:rPr lang="en-US" dirty="0" smtClean="0"/>
              <a:t>Range 50-350 ppm</a:t>
            </a:r>
          </a:p>
          <a:p>
            <a:r>
              <a:rPr lang="en-US" dirty="0" smtClean="0"/>
              <a:t>Portland 0.4 ppm</a:t>
            </a:r>
          </a:p>
          <a:p>
            <a:r>
              <a:rPr lang="en-US" dirty="0" smtClean="0"/>
              <a:t>Doesn’t go well with noble hops, lagers have enough </a:t>
            </a:r>
            <a:r>
              <a:rPr lang="en-US" smtClean="0"/>
              <a:t>sulfate problems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16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966</TotalTime>
  <Words>581</Words>
  <Application>Microsoft Office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Water Chemistry</vt:lpstr>
      <vt:lpstr>Why is water chemistry important?</vt:lpstr>
      <vt:lpstr>PowerPoint Presentation</vt:lpstr>
      <vt:lpstr>Mash pH</vt:lpstr>
      <vt:lpstr>Alkalinity</vt:lpstr>
      <vt:lpstr>Calcium</vt:lpstr>
      <vt:lpstr>Magnesium</vt:lpstr>
      <vt:lpstr>Bicarbonate</vt:lpstr>
      <vt:lpstr>Sulfate</vt:lpstr>
      <vt:lpstr>Sodium</vt:lpstr>
      <vt:lpstr>Chloride</vt:lpstr>
      <vt:lpstr>Chlorophenols</vt:lpstr>
      <vt:lpstr>Brew like a Londoner</vt:lpstr>
      <vt:lpstr>What mineral additions do</vt:lpstr>
      <vt:lpstr>Teaspoon additions per 5 gallons</vt:lpstr>
      <vt:lpstr>TL;DR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Chemistry</dc:title>
  <dc:creator>Aaron</dc:creator>
  <cp:lastModifiedBy>Aaron</cp:lastModifiedBy>
  <cp:revision>18</cp:revision>
  <dcterms:created xsi:type="dcterms:W3CDTF">2013-08-08T00:27:41Z</dcterms:created>
  <dcterms:modified xsi:type="dcterms:W3CDTF">2013-08-08T16:34:36Z</dcterms:modified>
</cp:coreProperties>
</file>