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674" r:id="rId3"/>
    <p:sldId id="663" r:id="rId4"/>
    <p:sldId id="662" r:id="rId5"/>
    <p:sldId id="686" r:id="rId6"/>
    <p:sldId id="684" r:id="rId7"/>
    <p:sldId id="677" r:id="rId8"/>
    <p:sldId id="666" r:id="rId9"/>
    <p:sldId id="675" r:id="rId10"/>
    <p:sldId id="673" r:id="rId11"/>
    <p:sldId id="683" r:id="rId12"/>
    <p:sldId id="682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5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4AB499-8D99-457D-805A-FFE711346C2D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50EC31-EC6A-4AE1-AC28-455B3F26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30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9462-8256-4C56-A6DD-89DA1FC8E8A1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EAE3-6A7E-4C48-B9F5-B2BFF4E3769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661" y="5264724"/>
            <a:ext cx="1882038" cy="103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9462-8256-4C56-A6DD-89DA1FC8E8A1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EAE3-6A7E-4C48-B9F5-B2BFF4E376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4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9462-8256-4C56-A6DD-89DA1FC8E8A1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EAE3-6A7E-4C48-B9F5-B2BFF4E376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5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9462-8256-4C56-A6DD-89DA1FC8E8A1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EAE3-6A7E-4C48-B9F5-B2BFF4E3769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661" y="5264724"/>
            <a:ext cx="1882038" cy="103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6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9462-8256-4C56-A6DD-89DA1FC8E8A1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EAE3-6A7E-4C48-B9F5-B2BFF4E3769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55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9462-8256-4C56-A6DD-89DA1FC8E8A1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EAE3-6A7E-4C48-B9F5-B2BFF4E376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9462-8256-4C56-A6DD-89DA1FC8E8A1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EAE3-6A7E-4C48-B9F5-B2BFF4E376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5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9462-8256-4C56-A6DD-89DA1FC8E8A1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EAE3-6A7E-4C48-B9F5-B2BFF4E376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2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9462-8256-4C56-A6DD-89DA1FC8E8A1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EAE3-6A7E-4C48-B9F5-B2BFF4E376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5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3619462-8256-4C56-A6DD-89DA1FC8E8A1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1AEAE3-6A7E-4C48-B9F5-B2BFF4E37698}" type="slidenum">
              <a:rPr lang="en-US" smtClean="0">
                <a:solidFill>
                  <a:srgbClr val="637052"/>
                </a:solidFill>
              </a:rPr>
              <a:pPr/>
              <a:t>‹#›</a:t>
            </a:fld>
            <a:endParaRPr lang="en-US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28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9462-8256-4C56-A6DD-89DA1FC8E8A1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EAE3-6A7E-4C48-B9F5-B2BFF4E376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3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3619462-8256-4C56-A6DD-89DA1FC8E8A1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71AEAE3-6A7E-4C48-B9F5-B2BFF4E3769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57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Fruit Innovation for</a:t>
            </a:r>
            <a:br>
              <a:rPr lang="en-US" dirty="0"/>
            </a:br>
            <a:r>
              <a:rPr lang="en-US" dirty="0"/>
              <a:t>Craft </a:t>
            </a:r>
            <a:r>
              <a:rPr lang="en-US" dirty="0" smtClean="0"/>
              <a:t>Beverages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Oregon Brew Crew Portland</a:t>
            </a:r>
            <a:r>
              <a:rPr lang="en-US" sz="2800" dirty="0" smtClean="0"/>
              <a:t> May 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2019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5008" y="4687820"/>
            <a:ext cx="2839470" cy="155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3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426849" cy="1450757"/>
          </a:xfrm>
        </p:spPr>
        <p:txBody>
          <a:bodyPr/>
          <a:lstStyle/>
          <a:p>
            <a:r>
              <a:rPr lang="en-US" b="1" dirty="0" smtClean="0"/>
              <a:t>Common Questions from OFP Customers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2800" dirty="0" smtClean="0"/>
              <a:t>When should I dose my beer with the fruit puree?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800" i="1" dirty="0" smtClean="0"/>
              <a:t>Primary and Secondary are options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800" dirty="0" smtClean="0"/>
              <a:t>What are your top selling fruits?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800" i="1" dirty="0"/>
              <a:t>Rasp/Mango/Blackberry/ Pineapple/Peach/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800" dirty="0"/>
              <a:t>Recent </a:t>
            </a:r>
            <a:r>
              <a:rPr lang="en-US" sz="12800" dirty="0" err="1"/>
              <a:t>seaonals</a:t>
            </a:r>
            <a:r>
              <a:rPr lang="en-US" sz="12800" dirty="0"/>
              <a:t>: </a:t>
            </a:r>
            <a:r>
              <a:rPr lang="en-US" sz="12800" i="1" dirty="0"/>
              <a:t>Pink Guava, Pomegranate, Tangerine, Key Lime…All big sellers now year round items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800" dirty="0" smtClean="0"/>
              <a:t>Where is your fruit grown?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800" dirty="0" smtClean="0"/>
              <a:t>How much fruit puree should I use?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800" dirty="0" smtClean="0"/>
              <a:t>Depending on the fruit…0.25 to 2.0 #s per finished gallon of beer.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2800" dirty="0" smtClean="0">
              <a:latin typeface="+mj-lt"/>
            </a:endParaRPr>
          </a:p>
          <a:p>
            <a:pPr marL="0" indent="0">
              <a:buNone/>
            </a:pPr>
            <a:r>
              <a:rPr lang="en-US" sz="3600" dirty="0" smtClean="0">
                <a:latin typeface="+mj-lt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6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123" y="5118864"/>
            <a:ext cx="2017057" cy="110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0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Top questions to ask brewers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9025514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What is the base beer?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What is the yeast strain?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What is the hop bill?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When are you planning to dose the fruit? During Primary, Secondary or both?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Will the beer be package, draft or both?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Will the beer be fined, filtered or centrifuged?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What is the desired fruit character in the finished beer?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123" y="4984124"/>
            <a:ext cx="2017057" cy="123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3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08337"/>
            <a:ext cx="10058400" cy="1493949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What Oregon Fruit does well… </a:t>
            </a:r>
            <a:br>
              <a:rPr lang="en-US" sz="5400" b="1" dirty="0" smtClean="0"/>
            </a:b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Brings Fruit Innovation to </a:t>
            </a:r>
            <a:r>
              <a:rPr lang="en-US" sz="3600" dirty="0"/>
              <a:t>Fermentation</a:t>
            </a:r>
            <a:br>
              <a:rPr lang="en-US" sz="3600" dirty="0"/>
            </a:br>
            <a:r>
              <a:rPr lang="en-US" sz="3600" dirty="0" smtClean="0"/>
              <a:t>Produces Highest </a:t>
            </a:r>
            <a:r>
              <a:rPr lang="en-US" sz="3600" dirty="0"/>
              <a:t>Quality Products</a:t>
            </a:r>
            <a:br>
              <a:rPr lang="en-US" sz="3600" dirty="0"/>
            </a:br>
            <a:r>
              <a:rPr lang="en-US" sz="3600" dirty="0" smtClean="0"/>
              <a:t>Builds Strong </a:t>
            </a:r>
            <a:r>
              <a:rPr lang="en-US" sz="3600" dirty="0"/>
              <a:t>Partnerships</a:t>
            </a:r>
            <a:br>
              <a:rPr lang="en-US" sz="3600" dirty="0"/>
            </a:br>
            <a:r>
              <a:rPr lang="en-US" sz="3600" dirty="0" smtClean="0"/>
              <a:t>Provides Excellent </a:t>
            </a:r>
            <a:r>
              <a:rPr lang="en-US" sz="3600" dirty="0"/>
              <a:t>Customer Service</a:t>
            </a:r>
            <a:br>
              <a:rPr lang="en-US" sz="3600" dirty="0"/>
            </a:b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Thank </a:t>
            </a:r>
            <a:r>
              <a:rPr lang="en-US" sz="3600" dirty="0" smtClean="0"/>
              <a:t>You….Cheers!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2530" y="4932518"/>
            <a:ext cx="2839470" cy="155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583" y="294758"/>
            <a:ext cx="10058400" cy="1450757"/>
          </a:xfrm>
        </p:spPr>
        <p:txBody>
          <a:bodyPr/>
          <a:lstStyle/>
          <a:p>
            <a:r>
              <a:rPr lang="en-US" b="1" dirty="0" smtClean="0"/>
              <a:t>The Oregon Fruit Story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6043108" cy="4374211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Family owned from 1935 to 2011 and still family owned after being sold to </a:t>
            </a:r>
            <a:r>
              <a:rPr lang="en-US" sz="3200" dirty="0"/>
              <a:t>a</a:t>
            </a:r>
            <a:r>
              <a:rPr lang="en-US" sz="3200" dirty="0" smtClean="0"/>
              <a:t> third generation Oregon based family in October 2011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Showcasing the best of premium fruit, using highest quality production facility to create three distinctly successful channels of business.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Always innovating and continuing to create new channels for growth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Decades of exceptional industry knowledge in </a:t>
            </a:r>
            <a:r>
              <a:rPr lang="en-US" sz="3200" dirty="0" smtClean="0"/>
              <a:t>Fruit, Food </a:t>
            </a:r>
            <a:r>
              <a:rPr lang="en-US" sz="3200" dirty="0" smtClean="0"/>
              <a:t>and Beverage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8603" y="4705890"/>
            <a:ext cx="2773579" cy="15140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70548">
            <a:off x="9037370" y="184203"/>
            <a:ext cx="2668294" cy="2723424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63418">
            <a:off x="8085700" y="3871473"/>
            <a:ext cx="3911907" cy="22685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48568">
            <a:off x="7977667" y="2098059"/>
            <a:ext cx="2833096" cy="176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3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Oregon Fruit Channels of Trade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5734"/>
            <a:ext cx="8296836" cy="424578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00" b="1" u="sng" dirty="0" smtClean="0">
                <a:latin typeface="+mj-lt"/>
              </a:rPr>
              <a:t>Retail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800" dirty="0" smtClean="0"/>
              <a:t>The “signature can” Oregon </a:t>
            </a:r>
            <a:r>
              <a:rPr lang="en-US" sz="3800" dirty="0"/>
              <a:t>Fruit began with </a:t>
            </a:r>
            <a:r>
              <a:rPr lang="en-US" sz="3800" dirty="0" smtClean="0"/>
              <a:t>our </a:t>
            </a:r>
            <a:r>
              <a:rPr lang="en-US" sz="3800" dirty="0"/>
              <a:t>Black Label cans </a:t>
            </a:r>
            <a:r>
              <a:rPr lang="en-US" sz="3800" dirty="0" smtClean="0"/>
              <a:t>of specialty fruit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 smtClean="0"/>
              <a:t>Products are Non-GMO</a:t>
            </a:r>
            <a:r>
              <a:rPr lang="en-US" sz="3600" dirty="0"/>
              <a:t>, </a:t>
            </a:r>
            <a:r>
              <a:rPr lang="en-US" sz="3600" dirty="0" smtClean="0"/>
              <a:t>free of preservatives, </a:t>
            </a:r>
            <a:r>
              <a:rPr lang="en-US" sz="3600" dirty="0"/>
              <a:t>Kosher </a:t>
            </a:r>
            <a:r>
              <a:rPr lang="en-US" sz="3600" dirty="0" smtClean="0"/>
              <a:t>certified and canned with </a:t>
            </a:r>
            <a:r>
              <a:rPr lang="en-US" sz="3600" dirty="0"/>
              <a:t>high quality </a:t>
            </a:r>
            <a:r>
              <a:rPr lang="en-US" sz="3600" dirty="0" smtClean="0"/>
              <a:t>pure </a:t>
            </a:r>
            <a:r>
              <a:rPr lang="en-US" sz="3600" dirty="0"/>
              <a:t>cane </a:t>
            </a:r>
            <a:r>
              <a:rPr lang="en-US" sz="3600" dirty="0" smtClean="0"/>
              <a:t>sugar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 smtClean="0"/>
              <a:t>National </a:t>
            </a:r>
            <a:r>
              <a:rPr lang="en-US" sz="3600" dirty="0"/>
              <a:t>Brand with select international </a:t>
            </a:r>
            <a:r>
              <a:rPr lang="en-US" sz="3600" dirty="0" smtClean="0"/>
              <a:t>markets</a:t>
            </a:r>
            <a:endParaRPr lang="en-US" sz="3600" dirty="0"/>
          </a:p>
          <a:p>
            <a:pPr marL="0" indent="0">
              <a:buNone/>
            </a:pPr>
            <a:r>
              <a:rPr lang="en-US" sz="3600" b="1" u="sng" dirty="0" smtClean="0"/>
              <a:t>Food Service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800" dirty="0" smtClean="0"/>
              <a:t>A </a:t>
            </a:r>
            <a:r>
              <a:rPr lang="en-US" sz="3800" dirty="0"/>
              <a:t>newer part of </a:t>
            </a:r>
            <a:r>
              <a:rPr lang="en-US" sz="3800" dirty="0" smtClean="0"/>
              <a:t>the OFP </a:t>
            </a:r>
            <a:r>
              <a:rPr lang="en-US" sz="3800" dirty="0"/>
              <a:t>portfolio, we began producing the current version of these products in </a:t>
            </a:r>
            <a:r>
              <a:rPr lang="en-US" sz="3800" dirty="0" smtClean="0"/>
              <a:t>2006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 smtClean="0"/>
              <a:t>Simply </a:t>
            </a:r>
            <a:r>
              <a:rPr lang="en-US" sz="3600" dirty="0" smtClean="0"/>
              <a:t>diced fruit, fruit </a:t>
            </a:r>
            <a:r>
              <a:rPr lang="en-US" sz="3600" dirty="0" smtClean="0"/>
              <a:t>juice </a:t>
            </a:r>
            <a:r>
              <a:rPr lang="en-US" sz="3600" dirty="0"/>
              <a:t>with pure cane sugar, blended together in different formulations for hundreds of food service applications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123" y="5118864"/>
            <a:ext cx="2017057" cy="11010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9296" y="2017238"/>
            <a:ext cx="4142704" cy="17426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0159" y="3868305"/>
            <a:ext cx="3593513" cy="23315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8851" y="286603"/>
            <a:ext cx="2459863" cy="145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8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94977"/>
            <a:ext cx="10058400" cy="1450757"/>
          </a:xfrm>
        </p:spPr>
        <p:txBody>
          <a:bodyPr/>
          <a:lstStyle/>
          <a:p>
            <a:r>
              <a:rPr lang="en-US" b="1" dirty="0" smtClean="0"/>
              <a:t>Oregon Fruit Channels of Trade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9949479" cy="43264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+mj-lt"/>
              </a:rPr>
              <a:t>Aseptic Puree</a:t>
            </a:r>
            <a:endParaRPr lang="en-US" sz="2800" dirty="0" smtClean="0"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Began producing aseptic products in 1986.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N</a:t>
            </a:r>
            <a:r>
              <a:rPr lang="en-US" sz="2400" dirty="0" smtClean="0"/>
              <a:t>ew facility and aseptic line activated in fall of 2018.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New Bag and Cap enclosure released in 2019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The aseptic process uses pure, or </a:t>
            </a:r>
            <a:r>
              <a:rPr lang="en-US" sz="2400" dirty="0"/>
              <a:t>IQF </a:t>
            </a:r>
            <a:r>
              <a:rPr lang="en-US" sz="2400" dirty="0" smtClean="0"/>
              <a:t>fruit and juices, which are then </a:t>
            </a:r>
            <a:r>
              <a:rPr lang="en-US" sz="2400" dirty="0"/>
              <a:t>processed into </a:t>
            </a:r>
            <a:r>
              <a:rPr lang="en-US" sz="2400" dirty="0" smtClean="0"/>
              <a:t>a puree form using 7 simple steps: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b="1" dirty="0" smtClean="0"/>
              <a:t>1)</a:t>
            </a:r>
            <a:r>
              <a:rPr lang="en-US" sz="2400" dirty="0" smtClean="0"/>
              <a:t>Fruit </a:t>
            </a:r>
            <a:r>
              <a:rPr lang="en-US" sz="2400" dirty="0"/>
              <a:t>is </a:t>
            </a:r>
            <a:r>
              <a:rPr lang="en-US" sz="2400" dirty="0" smtClean="0"/>
              <a:t>washed and put </a:t>
            </a:r>
            <a:r>
              <a:rPr lang="en-US" sz="2400" dirty="0"/>
              <a:t>through a finishing screen </a:t>
            </a:r>
            <a:r>
              <a:rPr lang="en-US" sz="2400" dirty="0" smtClean="0"/>
              <a:t>(remove </a:t>
            </a:r>
            <a:r>
              <a:rPr lang="en-US" sz="2400" dirty="0"/>
              <a:t>seeds etc</a:t>
            </a:r>
            <a:r>
              <a:rPr lang="en-US" sz="2400" dirty="0" smtClean="0"/>
              <a:t>.) </a:t>
            </a:r>
            <a:r>
              <a:rPr lang="en-US" sz="2400" b="1" dirty="0" smtClean="0"/>
              <a:t>2) </a:t>
            </a:r>
            <a:r>
              <a:rPr lang="en-US" sz="2400" dirty="0"/>
              <a:t>D</a:t>
            </a:r>
            <a:r>
              <a:rPr lang="en-US" sz="2400" dirty="0" smtClean="0"/>
              <a:t>umped </a:t>
            </a:r>
            <a:r>
              <a:rPr lang="en-US" sz="2400" dirty="0"/>
              <a:t>into a </a:t>
            </a:r>
            <a:r>
              <a:rPr lang="en-US" sz="2400" dirty="0" smtClean="0"/>
              <a:t>kettle  </a:t>
            </a:r>
            <a:r>
              <a:rPr lang="en-US" sz="2400" b="1" dirty="0" smtClean="0"/>
              <a:t>3</a:t>
            </a:r>
            <a:r>
              <a:rPr lang="en-US" sz="2400" b="1" dirty="0"/>
              <a:t>)</a:t>
            </a:r>
            <a:r>
              <a:rPr lang="en-US" sz="2400" b="1" dirty="0" smtClean="0"/>
              <a:t> </a:t>
            </a:r>
            <a:r>
              <a:rPr lang="en-US" sz="2400" dirty="0" smtClean="0"/>
              <a:t>Heated to 200F </a:t>
            </a:r>
            <a:r>
              <a:rPr lang="en-US" sz="2400" b="1" dirty="0" smtClean="0"/>
              <a:t>4) </a:t>
            </a:r>
            <a:r>
              <a:rPr lang="en-US" sz="2400" dirty="0" smtClean="0"/>
              <a:t>Run </a:t>
            </a:r>
            <a:r>
              <a:rPr lang="en-US" sz="2400" dirty="0"/>
              <a:t>through a secondary </a:t>
            </a:r>
            <a:r>
              <a:rPr lang="en-US" sz="2400" dirty="0" smtClean="0"/>
              <a:t>filter </a:t>
            </a:r>
            <a:r>
              <a:rPr lang="en-US" sz="2400" b="1" dirty="0" smtClean="0"/>
              <a:t>5. </a:t>
            </a:r>
            <a:r>
              <a:rPr lang="en-US" sz="2400" dirty="0" smtClean="0"/>
              <a:t>Ran </a:t>
            </a:r>
            <a:r>
              <a:rPr lang="en-US" sz="2400" dirty="0"/>
              <a:t>through </a:t>
            </a:r>
            <a:r>
              <a:rPr lang="en-US" sz="2400" dirty="0" smtClean="0"/>
              <a:t>a cooling tube </a:t>
            </a:r>
            <a:r>
              <a:rPr lang="en-US" sz="2400" b="1" dirty="0" smtClean="0"/>
              <a:t>6) </a:t>
            </a:r>
            <a:r>
              <a:rPr lang="en-US" sz="2400" dirty="0"/>
              <a:t>I</a:t>
            </a:r>
            <a:r>
              <a:rPr lang="en-US" sz="2400" dirty="0" smtClean="0"/>
              <a:t>nto </a:t>
            </a:r>
            <a:r>
              <a:rPr lang="en-US" sz="2400" dirty="0"/>
              <a:t>filler </a:t>
            </a:r>
            <a:r>
              <a:rPr lang="en-US" sz="2400" dirty="0" smtClean="0"/>
              <a:t>head </a:t>
            </a:r>
            <a:r>
              <a:rPr lang="en-US" sz="2400" b="1" dirty="0" smtClean="0"/>
              <a:t>7)</a:t>
            </a:r>
            <a:r>
              <a:rPr lang="en-US" sz="2400" dirty="0" smtClean="0"/>
              <a:t>Packaged into </a:t>
            </a:r>
            <a:r>
              <a:rPr lang="en-US" sz="2400" dirty="0"/>
              <a:t>aseptic </a:t>
            </a:r>
            <a:r>
              <a:rPr lang="en-US" sz="2400" dirty="0" smtClean="0"/>
              <a:t>packs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8882" y="5231009"/>
            <a:ext cx="2017057" cy="110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4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OFP in 2019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Oregon Fruit purees now available in all 50 states and throughout Canada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OFP developing distribution plan with Country Malt Group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Continue plans to grow the Export markets….currently selling to 10 countries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New Seasonal Fruits in 2019 will include 5 new LTOs.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Key Lime was a huge hit …coming back for a guest appearance in June.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First CBC show special…Special Blend of Blackberry Lime….still some left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Next Up</a:t>
            </a:r>
            <a:r>
              <a:rPr lang="en-US" sz="2400" dirty="0" smtClean="0"/>
              <a:t>? Currently in research mode...Red Currant, Lemon, Kumquat,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 smtClean="0"/>
              <a:t>Please send new fruit ideas to: chrish@oregonfruit.com</a:t>
            </a:r>
            <a:endParaRPr lang="en-US" sz="2400" b="1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9137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OFP and CMG partnership expands in 2019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New distribution of OFP 42# boxes spans across entire CMG North American territory in 2019.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49 oz. Vintners Harvest cans and Aseptic 42# box products have a different aroma, color, fruit character profile due to additional heat step for can pasteurization. 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 </a:t>
            </a:r>
            <a:r>
              <a:rPr lang="en-US" sz="2800" dirty="0" smtClean="0"/>
              <a:t>OFP Purees are now gaining popularity in several </a:t>
            </a:r>
            <a:r>
              <a:rPr lang="en-US" sz="2800" dirty="0" smtClean="0"/>
              <a:t>New </a:t>
            </a:r>
            <a:r>
              <a:rPr lang="en-US" sz="2800" dirty="0" smtClean="0"/>
              <a:t>channels of business…Distilled Spirits, Craft Sodas,</a:t>
            </a:r>
          </a:p>
          <a:p>
            <a:pPr marL="201168" lvl="1" indent="0">
              <a:buNone/>
            </a:pPr>
            <a:r>
              <a:rPr lang="en-US" sz="2600" dirty="0" smtClean="0"/>
              <a:t> Hard </a:t>
            </a:r>
            <a:r>
              <a:rPr lang="en-US" sz="2600" dirty="0" err="1" smtClean="0"/>
              <a:t>Kombucha</a:t>
            </a:r>
            <a:r>
              <a:rPr lang="en-US" sz="2600" dirty="0" smtClean="0"/>
              <a:t>, CBDs, Natural Hard Seltzers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2137" y="4873259"/>
            <a:ext cx="2459863" cy="145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9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284" y="287338"/>
            <a:ext cx="12145716" cy="1449387"/>
          </a:xfrm>
        </p:spPr>
        <p:txBody>
          <a:bodyPr/>
          <a:lstStyle/>
          <a:p>
            <a:r>
              <a:rPr lang="en-US" b="1" dirty="0" smtClean="0"/>
              <a:t>Aseptic Purees….something for everyone</a:t>
            </a:r>
            <a:endParaRPr lang="en-US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803400"/>
            <a:ext cx="2422525" cy="35036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4" y="1802931"/>
            <a:ext cx="2423331" cy="35040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616" y="1802931"/>
            <a:ext cx="2330342" cy="35040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7091" y="1802930"/>
            <a:ext cx="2573950" cy="35040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1041" y="1802931"/>
            <a:ext cx="2340960" cy="35040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7945" y="5402495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RASPBERRY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77239" y="5386989"/>
            <a:ext cx="172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BLOOD ORANGE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64708" y="5390212"/>
            <a:ext cx="932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PEACH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007844" y="5402495"/>
            <a:ext cx="1124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APRICOT	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491705" y="5386989"/>
            <a:ext cx="1059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MANGO</a:t>
            </a:r>
            <a:endParaRPr lang="en-US" dirty="0"/>
          </a:p>
        </p:txBody>
      </p:sp>
      <p:pic>
        <p:nvPicPr>
          <p:cNvPr id="17" name="Content Placeholder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958" y="1802931"/>
            <a:ext cx="2477131" cy="35040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1588" y="256689"/>
            <a:ext cx="2459863" cy="145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Technical Attributes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004573" cy="4319742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W</a:t>
            </a:r>
            <a:r>
              <a:rPr lang="en-US" sz="3600" dirty="0" smtClean="0"/>
              <a:t>eekly </a:t>
            </a:r>
            <a:r>
              <a:rPr lang="en-US" sz="3600" dirty="0"/>
              <a:t>sensory panels to taste every product that is produced at the OFP </a:t>
            </a:r>
            <a:r>
              <a:rPr lang="en-US" sz="3600" dirty="0" smtClean="0"/>
              <a:t>facility</a:t>
            </a:r>
            <a:endParaRPr lang="en-US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All production runs sent to 3</a:t>
            </a:r>
            <a:r>
              <a:rPr lang="en-US" sz="3600" baseline="30000" dirty="0" smtClean="0"/>
              <a:t>rd</a:t>
            </a:r>
            <a:r>
              <a:rPr lang="en-US" sz="3600" dirty="0"/>
              <a:t> party </a:t>
            </a:r>
            <a:r>
              <a:rPr lang="en-US" sz="3600" dirty="0" smtClean="0"/>
              <a:t>lab to ensure product </a:t>
            </a:r>
            <a:r>
              <a:rPr lang="en-US" sz="3600" dirty="0"/>
              <a:t>meets </a:t>
            </a:r>
            <a:r>
              <a:rPr lang="en-US" sz="3600" dirty="0" smtClean="0"/>
              <a:t>quality standards.</a:t>
            </a:r>
            <a:endParaRPr lang="en-US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All </a:t>
            </a:r>
            <a:r>
              <a:rPr lang="en-US" sz="3600" dirty="0"/>
              <a:t>incoming fruit must pass strict guidelines prior to being received for production in any OFP product </a:t>
            </a:r>
            <a:r>
              <a:rPr lang="en-US" sz="3600" dirty="0" smtClean="0"/>
              <a:t>line</a:t>
            </a:r>
            <a:endParaRPr lang="en-US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Spec Sheets, COAs, COOs all available upon request</a:t>
            </a:r>
            <a:endParaRPr lang="en-US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Technical </a:t>
            </a:r>
            <a:r>
              <a:rPr lang="en-US" sz="3600" dirty="0"/>
              <a:t>aspects found on the COA will include: Brix, pH, and a full check list of microbial </a:t>
            </a:r>
            <a:r>
              <a:rPr lang="en-US" sz="3600" dirty="0" smtClean="0"/>
              <a:t>assessments.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Shelf stable, commercially sterile, varying shelf life recommendations. Typically 5-18 months depending on the fruit type and the storage conditions.</a:t>
            </a:r>
            <a:endParaRPr lang="en-US" sz="3600" dirty="0"/>
          </a:p>
          <a:p>
            <a:endParaRPr lang="en-US" sz="36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123" y="5118864"/>
            <a:ext cx="2017057" cy="11010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325" y="215153"/>
            <a:ext cx="3845856" cy="600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6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8893" y="5118864"/>
            <a:ext cx="2017057" cy="11010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2" y="-1558344"/>
            <a:ext cx="10264462" cy="879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4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egon Fruit Theme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egon Fruit Theme" id="{AE90F575-8976-438D-92D2-2598F7486090}" vid="{DF87B17B-08A9-4B9E-823B-B8B9BD93D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4702</TotalTime>
  <Words>633</Words>
  <Application>Microsoft Office PowerPoint</Application>
  <PresentationFormat>Widescreen</PresentationFormat>
  <Paragraphs>70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Oregon Fruit Theme</vt:lpstr>
      <vt:lpstr> Fruit Innovation for Craft Beverages Oregon Brew Crew Portland May 9th, 2019 </vt:lpstr>
      <vt:lpstr>The Oregon Fruit Story </vt:lpstr>
      <vt:lpstr>Oregon Fruit Channels of Trade</vt:lpstr>
      <vt:lpstr>Oregon Fruit Channels of Trade</vt:lpstr>
      <vt:lpstr>OFP in 2019</vt:lpstr>
      <vt:lpstr>OFP and CMG partnership expands in 2019</vt:lpstr>
      <vt:lpstr>Aseptic Purees….something for everyone</vt:lpstr>
      <vt:lpstr>Technical Attributes</vt:lpstr>
      <vt:lpstr>PowerPoint Presentation</vt:lpstr>
      <vt:lpstr>Common Questions from OFP Customers</vt:lpstr>
      <vt:lpstr>Top questions to ask brewers</vt:lpstr>
      <vt:lpstr>What Oregon Fruit does well…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Sarles</dc:creator>
  <cp:lastModifiedBy>Chris Hodge</cp:lastModifiedBy>
  <cp:revision>274</cp:revision>
  <cp:lastPrinted>2017-10-30T19:03:41Z</cp:lastPrinted>
  <dcterms:created xsi:type="dcterms:W3CDTF">2017-03-04T00:44:00Z</dcterms:created>
  <dcterms:modified xsi:type="dcterms:W3CDTF">2019-05-09T19:02:19Z</dcterms:modified>
</cp:coreProperties>
</file>